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52" r:id="rId3"/>
    <p:sldId id="383" r:id="rId4"/>
    <p:sldId id="354" r:id="rId5"/>
    <p:sldId id="365" r:id="rId6"/>
    <p:sldId id="355" r:id="rId7"/>
    <p:sldId id="353" r:id="rId8"/>
    <p:sldId id="356" r:id="rId9"/>
    <p:sldId id="357" r:id="rId10"/>
    <p:sldId id="358" r:id="rId11"/>
    <p:sldId id="359" r:id="rId12"/>
    <p:sldId id="360" r:id="rId13"/>
    <p:sldId id="361" r:id="rId14"/>
    <p:sldId id="363" r:id="rId15"/>
    <p:sldId id="364" r:id="rId16"/>
    <p:sldId id="366" r:id="rId17"/>
    <p:sldId id="362" r:id="rId18"/>
    <p:sldId id="368" r:id="rId19"/>
    <p:sldId id="369" r:id="rId20"/>
    <p:sldId id="370" r:id="rId21"/>
    <p:sldId id="367" r:id="rId22"/>
    <p:sldId id="371" r:id="rId23"/>
    <p:sldId id="372" r:id="rId24"/>
    <p:sldId id="373" r:id="rId25"/>
    <p:sldId id="375" r:id="rId26"/>
    <p:sldId id="376" r:id="rId27"/>
    <p:sldId id="384" r:id="rId28"/>
    <p:sldId id="377" r:id="rId29"/>
    <p:sldId id="378" r:id="rId30"/>
    <p:sldId id="385" r:id="rId31"/>
    <p:sldId id="386" r:id="rId32"/>
    <p:sldId id="317" r:id="rId3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07654-FD44-4AA5-8D8F-93D18D019CD9}" type="datetimeFigureOut">
              <a:rPr lang="zh-TW" altLang="en-US" smtClean="0"/>
              <a:pPr/>
              <a:t>2016/7/10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B2B5E-10E8-466A-8D0E-A8E6249F65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45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27411D-2902-42B9-8EC1-CC002BA4767D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0BCD6-9BB8-4400-B3C5-73D9A373249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36503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00496-EA0F-403F-9FB3-65DC8AE2707D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CECB9-34E3-4DB9-83BA-513CB86744D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7916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56C4B-BCA2-4FA1-B7E2-28A2338C7882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1FD9B-A983-44CC-9222-0ABB86E7D6E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0453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5B047-B4D4-4CAD-80F4-A3F9F409EA75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2523C-CAE5-4FE9-97EC-973C774B7F25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11136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C83B7-B060-473B-8491-31C0984604BA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14716-C05A-4677-BF93-9F81E416D6C5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7815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A9B17-B725-4209-809A-00385B39A2A6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CB171-8B86-4227-93AA-978ABB29656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2538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F533-B568-4E5E-9026-469C6530090C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BFB0C-C233-40C6-ADF2-437E3F40728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6916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34E8E-F6F3-43E4-ACBC-2DD12828F59F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73682-EDEB-4AD5-BAE2-BBDF62C3042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3173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D16D8-F2D1-4F0B-BD51-0D224EBCF193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FB2A3-971D-4AD3-AD26-D97614B7DD9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056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0911-9578-47B6-9CD7-127E7744BC7F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98BF2-324A-4530-BD88-0CED905BCBF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06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565F6-8BFD-4BC1-8E3C-D0345809DDF8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C96BC-E2D2-454E-A3A6-B2056E4D6D35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42096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F0D1409-3D44-4047-B595-30A0FCBCA52E}" type="datetime1">
              <a:rPr lang="fr-FR" altLang="zh-TW" smtClean="0"/>
              <a:pPr/>
              <a:t>10/07/2016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CAC51A6-F22D-421C-83E9-848BA24BD3D1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428750"/>
            <a:ext cx="8928992" cy="1470025"/>
          </a:xfrm>
        </p:spPr>
        <p:txBody>
          <a:bodyPr>
            <a:noAutofit/>
          </a:bodyPr>
          <a:lstStyle/>
          <a:p>
            <a:endParaRPr lang="fr-FR" altLang="zh-TW" sz="4500" dirty="0" smtClean="0">
              <a:latin typeface="Georgi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3068960"/>
            <a:ext cx="6400800" cy="2232248"/>
          </a:xfrm>
        </p:spPr>
        <p:txBody>
          <a:bodyPr>
            <a:normAutofit/>
          </a:bodyPr>
          <a:lstStyle/>
          <a:p>
            <a:endParaRPr lang="fr-FR" altLang="zh-TW" sz="2800" dirty="0" smtClean="0">
              <a:solidFill>
                <a:srgbClr val="F79646"/>
              </a:solidFill>
              <a:latin typeface="Georgia" pitchFamily="18" charset="0"/>
            </a:endParaRPr>
          </a:p>
          <a:p>
            <a:pPr algn="r"/>
            <a:endParaRPr lang="en-US" altLang="zh-TW" sz="2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r"/>
            <a:r>
              <a:rPr lang="en-US" altLang="zh-TW" sz="2800" dirty="0" smtClean="0">
                <a:solidFill>
                  <a:schemeClr val="tx1"/>
                </a:solidFill>
                <a:latin typeface="Georgia" pitchFamily="18" charset="0"/>
              </a:rPr>
              <a:t>Reporter :</a:t>
            </a:r>
            <a:r>
              <a:rPr lang="zh-TW" altLang="en-US" sz="2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Georgia" pitchFamily="18" charset="0"/>
              </a:rPr>
              <a:t>R1</a:t>
            </a:r>
            <a:r>
              <a:rPr lang="zh-TW" altLang="en-US" sz="2800" dirty="0" smtClean="0">
                <a:solidFill>
                  <a:schemeClr val="tx1"/>
                </a:solidFill>
                <a:latin typeface="Georgia" pitchFamily="18" charset="0"/>
              </a:rPr>
              <a:t> 林柏任 </a:t>
            </a:r>
            <a:endParaRPr lang="en-US" altLang="zh-TW" sz="2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r"/>
            <a:endParaRPr lang="en-US" altLang="zh-TW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CD6-9BB8-4400-B3C5-73D9A3732496}" type="slidenum">
              <a:rPr lang="fr-FR" altLang="zh-TW" smtClean="0"/>
              <a:pPr/>
              <a:t>1</a:t>
            </a:fld>
            <a:endParaRPr lang="fr-FR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" y="0"/>
            <a:ext cx="9154880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/>
              <a:t>Initial therapy before endoscopy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Erythromycin </a:t>
            </a:r>
            <a:r>
              <a:rPr lang="en-US" altLang="zh-TW" dirty="0" smtClean="0">
                <a:solidFill>
                  <a:srgbClr val="FF0000"/>
                </a:solidFill>
              </a:rPr>
              <a:t>(250 </a:t>
            </a:r>
            <a:r>
              <a:rPr lang="en-US" altLang="zh-TW" dirty="0">
                <a:solidFill>
                  <a:srgbClr val="FF0000"/>
                </a:solidFill>
              </a:rPr>
              <a:t>mg </a:t>
            </a:r>
            <a:r>
              <a:rPr lang="en-US" altLang="zh-TW" dirty="0" smtClean="0">
                <a:solidFill>
                  <a:srgbClr val="FF0000"/>
                </a:solidFill>
              </a:rPr>
              <a:t>IV 30 mins before </a:t>
            </a:r>
            <a:r>
              <a:rPr lang="en-US" altLang="zh-TW" dirty="0">
                <a:solidFill>
                  <a:srgbClr val="FF0000"/>
                </a:solidFill>
              </a:rPr>
              <a:t>endoscopy)</a:t>
            </a:r>
            <a:r>
              <a:rPr lang="en-US" altLang="zh-TW" dirty="0"/>
              <a:t> </a:t>
            </a:r>
            <a:r>
              <a:rPr lang="en-US" altLang="zh-TW" dirty="0" smtClean="0"/>
              <a:t>increases gastric </a:t>
            </a:r>
            <a:r>
              <a:rPr lang="en-US" altLang="zh-TW" dirty="0"/>
              <a:t>motility and improves visualization of </a:t>
            </a:r>
            <a:r>
              <a:rPr lang="en-US" altLang="zh-TW" dirty="0" smtClean="0"/>
              <a:t>the gastric </a:t>
            </a:r>
            <a:r>
              <a:rPr lang="en-US" altLang="zh-TW" dirty="0"/>
              <a:t>mucosa at </a:t>
            </a:r>
            <a:r>
              <a:rPr lang="en-US" altLang="zh-TW" dirty="0" smtClean="0"/>
              <a:t>endoscopy</a:t>
            </a:r>
          </a:p>
          <a:p>
            <a:r>
              <a:rPr lang="en-US" dirty="0" smtClean="0"/>
              <a:t>It </a:t>
            </a:r>
            <a:r>
              <a:rPr lang="en-US" altLang="zh-TW" dirty="0"/>
              <a:t>decreased the need for blood </a:t>
            </a:r>
            <a:r>
              <a:rPr lang="en-US" altLang="zh-TW" dirty="0" smtClean="0"/>
              <a:t>transfusion and </a:t>
            </a:r>
            <a:r>
              <a:rPr lang="en-US" altLang="zh-TW" dirty="0"/>
              <a:t>repeat </a:t>
            </a:r>
            <a:r>
              <a:rPr lang="en-US" altLang="zh-TW" dirty="0" smtClean="0"/>
              <a:t>endoscopy  (4 RCT trials, meta)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10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437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/>
              <a:t>Initial therapy before endoscopy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 nasogastric tube is not required </a:t>
            </a:r>
            <a:r>
              <a:rPr lang="en-US" altLang="zh-TW" dirty="0"/>
              <a:t>in </a:t>
            </a:r>
            <a:r>
              <a:rPr lang="en-US" altLang="zh-TW" dirty="0" smtClean="0"/>
              <a:t>patients with </a:t>
            </a:r>
            <a:r>
              <a:rPr lang="en-US" altLang="zh-TW" dirty="0"/>
              <a:t>upper gastrointestinal </a:t>
            </a:r>
            <a:r>
              <a:rPr lang="en-US" altLang="zh-TW" dirty="0" smtClean="0"/>
              <a:t>bleeding</a:t>
            </a:r>
          </a:p>
          <a:p>
            <a:r>
              <a:rPr lang="en-US" dirty="0" smtClean="0"/>
              <a:t>It </a:t>
            </a:r>
            <a:r>
              <a:rPr lang="en-US" altLang="zh-TW" dirty="0" smtClean="0"/>
              <a:t>do not </a:t>
            </a:r>
            <a:r>
              <a:rPr lang="en-US" altLang="zh-TW" dirty="0"/>
              <a:t>allow sufficient clearance of clots to </a:t>
            </a:r>
            <a:r>
              <a:rPr lang="en-US" altLang="zh-TW" dirty="0" smtClean="0"/>
              <a:t>substantially improve </a:t>
            </a:r>
            <a:r>
              <a:rPr lang="en-US" altLang="zh-TW" dirty="0"/>
              <a:t>visualization of the </a:t>
            </a:r>
            <a:r>
              <a:rPr lang="en-US" altLang="zh-TW" dirty="0" smtClean="0"/>
              <a:t>gastric mucosa </a:t>
            </a:r>
            <a:r>
              <a:rPr lang="en-US" altLang="zh-TW" dirty="0"/>
              <a:t>at endoscopy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11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7305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Endoscopy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28813"/>
            <a:ext cx="889248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Hospitalized patients: endoscopy &lt; 24hrs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Prompt </a:t>
            </a:r>
            <a:r>
              <a:rPr lang="en-US" dirty="0" err="1" smtClean="0">
                <a:solidFill>
                  <a:srgbClr val="FF0000"/>
                </a:solidFill>
              </a:rPr>
              <a:t>v.s</a:t>
            </a:r>
            <a:r>
              <a:rPr lang="en-US" dirty="0" smtClean="0">
                <a:solidFill>
                  <a:srgbClr val="FF0000"/>
                </a:solidFill>
              </a:rPr>
              <a:t> &gt; 24hrs: </a:t>
            </a:r>
            <a:r>
              <a:rPr lang="en-US" altLang="zh-TW" dirty="0">
                <a:solidFill>
                  <a:srgbClr val="FF0000"/>
                </a:solidFill>
              </a:rPr>
              <a:t>reductions in the need </a:t>
            </a:r>
            <a:r>
              <a:rPr lang="en-US" altLang="zh-TW" dirty="0" smtClean="0">
                <a:solidFill>
                  <a:srgbClr val="FF0000"/>
                </a:solidFill>
              </a:rPr>
              <a:t>for surgery</a:t>
            </a:r>
            <a:r>
              <a:rPr lang="en-US" altLang="zh-TW" dirty="0">
                <a:solidFill>
                  <a:srgbClr val="FF0000"/>
                </a:solidFill>
              </a:rPr>
              <a:t>, length of hospitalization, and </a:t>
            </a:r>
            <a:r>
              <a:rPr lang="en-US" altLang="zh-TW" dirty="0" smtClean="0">
                <a:solidFill>
                  <a:srgbClr val="FF0000"/>
                </a:solidFill>
              </a:rPr>
              <a:t>mortality</a:t>
            </a:r>
          </a:p>
          <a:p>
            <a:r>
              <a:rPr lang="en-US" dirty="0" smtClean="0"/>
              <a:t>Endoscopy within 12-13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  <a:r>
              <a:rPr lang="en-US" altLang="zh-TW" dirty="0"/>
              <a:t>in patients with high clinical </a:t>
            </a:r>
            <a:r>
              <a:rPr lang="en-US" altLang="zh-TW" dirty="0" smtClean="0"/>
              <a:t>risk (</a:t>
            </a:r>
            <a:r>
              <a:rPr lang="en-US" altLang="zh-TW" dirty="0"/>
              <a:t>Glasgow–Blatchford score ≥12, bloody </a:t>
            </a:r>
            <a:r>
              <a:rPr lang="en-US" altLang="zh-TW" dirty="0" smtClean="0"/>
              <a:t>NG aspirate</a:t>
            </a:r>
            <a:r>
              <a:rPr lang="en-US" altLang="zh-TW" dirty="0"/>
              <a:t>, hypotension, and tachycardia) </a:t>
            </a:r>
            <a:r>
              <a:rPr lang="en-US" altLang="zh-TW" dirty="0" smtClean="0"/>
              <a:t>may be </a:t>
            </a:r>
            <a:r>
              <a:rPr lang="en-US" altLang="zh-TW" dirty="0"/>
              <a:t>associated with improved outcomes</a:t>
            </a:r>
            <a:endParaRPr lang="en-US" dirty="0" smtClean="0"/>
          </a:p>
          <a:p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12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539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/>
              <a:t>Endoscopy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91264" cy="4525962"/>
          </a:xfrm>
        </p:spPr>
        <p:txBody>
          <a:bodyPr rtlCol="0">
            <a:normAutofit fontScale="92500" lnSpcReduction="20000"/>
          </a:bodyPr>
          <a:lstStyle/>
          <a:p>
            <a:r>
              <a:rPr lang="en-US" altLang="zh-TW" dirty="0"/>
              <a:t>Endoscopic features of ulcers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predicting risk</a:t>
            </a:r>
          </a:p>
          <a:p>
            <a:pPr lvl="1"/>
            <a:r>
              <a:rPr lang="en-US" altLang="zh-TW" dirty="0" smtClean="0"/>
              <a:t>determining </a:t>
            </a:r>
            <a:r>
              <a:rPr lang="en-US" altLang="zh-TW" dirty="0"/>
              <a:t>management </a:t>
            </a:r>
            <a:r>
              <a:rPr lang="en-US" altLang="zh-TW" dirty="0" smtClean="0"/>
              <a:t>strategies</a:t>
            </a:r>
          </a:p>
          <a:p>
            <a:r>
              <a:rPr lang="en-US" b="1" dirty="0" smtClean="0"/>
              <a:t>Rates of </a:t>
            </a:r>
            <a:r>
              <a:rPr lang="en-US" altLang="zh-TW" b="1" dirty="0"/>
              <a:t>serious further bleeding</a:t>
            </a:r>
            <a:r>
              <a:rPr lang="en-US" b="1" dirty="0" smtClean="0"/>
              <a:t> if no intervention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spurting </a:t>
            </a:r>
            <a:r>
              <a:rPr lang="en-US" altLang="zh-TW" dirty="0" smtClean="0">
                <a:solidFill>
                  <a:srgbClr val="FF0000"/>
                </a:solidFill>
              </a:rPr>
              <a:t>hemorrhage: 60%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on-bleeding visible vessels: 35%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ozing hemorrhage: 25%</a:t>
            </a:r>
          </a:p>
          <a:p>
            <a:pPr lvl="1"/>
            <a:r>
              <a:rPr lang="en-US" altLang="zh-TW" dirty="0"/>
              <a:t>adherent </a:t>
            </a:r>
            <a:r>
              <a:rPr lang="en-US" altLang="zh-TW" dirty="0" smtClean="0"/>
              <a:t>clot: 0-35%</a:t>
            </a:r>
          </a:p>
          <a:p>
            <a:pPr lvl="1"/>
            <a:r>
              <a:rPr lang="en-US" altLang="zh-TW" dirty="0"/>
              <a:t>f</a:t>
            </a:r>
            <a:r>
              <a:rPr lang="en-US" altLang="zh-TW" dirty="0" smtClean="0"/>
              <a:t>lat</a:t>
            </a:r>
            <a:r>
              <a:rPr lang="en-US" altLang="zh-TW" dirty="0"/>
              <a:t>, pigmented </a:t>
            </a:r>
            <a:r>
              <a:rPr lang="en-US" altLang="zh-TW" dirty="0" smtClean="0"/>
              <a:t>spots: 5.6%</a:t>
            </a:r>
          </a:p>
          <a:p>
            <a:pPr lvl="1"/>
            <a:r>
              <a:rPr lang="en-US" dirty="0" smtClean="0"/>
              <a:t>Clean-base ulcers: 0.5% 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13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40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229200"/>
            <a:ext cx="8363272" cy="1513607"/>
          </a:xfrm>
        </p:spPr>
        <p:txBody>
          <a:bodyPr rtlCol="0">
            <a:normAutofit fontScale="70000" lnSpcReduction="20000"/>
          </a:bodyPr>
          <a:lstStyle/>
          <a:p>
            <a:r>
              <a:rPr lang="en-US" altLang="zh-TW" dirty="0"/>
              <a:t>Intensive proton-pump inhibitor (PPI) therapy is an intravenous bolus (80 mg) followed by an infusion (8 mg </a:t>
            </a:r>
            <a:r>
              <a:rPr lang="en-US" altLang="zh-TW" dirty="0" smtClean="0"/>
              <a:t>per hour</a:t>
            </a:r>
            <a:r>
              <a:rPr lang="en-US" altLang="zh-TW" dirty="0"/>
              <a:t>) for 72 hours or an oral or intravenous bolus (e.g., 80 mg) followed by </a:t>
            </a:r>
            <a:r>
              <a:rPr lang="en-US" altLang="zh-TW" dirty="0" smtClean="0"/>
              <a:t>intermittent </a:t>
            </a:r>
            <a:r>
              <a:rPr lang="en-US" altLang="zh-TW" dirty="0"/>
              <a:t>high-dose PPI therapy (e.g</a:t>
            </a:r>
            <a:r>
              <a:rPr lang="en-US" altLang="zh-TW" dirty="0" smtClean="0"/>
              <a:t>.,40 </a:t>
            </a:r>
            <a:r>
              <a:rPr lang="en-US" altLang="zh-TW" dirty="0"/>
              <a:t>to 80 mg twice daily) for 3 days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14</a:t>
            </a:fld>
            <a:endParaRPr lang="fr-FR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913"/>
            <a:ext cx="8496944" cy="484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endParaRPr lang="fr-FR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15</a:t>
            </a:fld>
            <a:endParaRPr lang="fr-FR" altLang="zh-TW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3985464" cy="615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68" y="1883667"/>
            <a:ext cx="3933304" cy="35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9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Endoscopy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Reductions in further bleeding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58%↓ in active bleeing</a:t>
            </a:r>
          </a:p>
          <a:p>
            <a:pPr lvl="1"/>
            <a:r>
              <a:rPr lang="fr-FR" dirty="0" smtClean="0"/>
              <a:t>20%</a:t>
            </a:r>
            <a:r>
              <a:rPr lang="fr-FR" altLang="zh-TW" dirty="0" smtClean="0"/>
              <a:t>↓ in </a:t>
            </a:r>
            <a:r>
              <a:rPr lang="en-US" altLang="zh-TW" dirty="0" smtClean="0"/>
              <a:t>nonbleeding visible vessels</a:t>
            </a:r>
          </a:p>
          <a:p>
            <a:r>
              <a:rPr lang="fr-FR" b="1" dirty="0" smtClean="0"/>
              <a:t>If bleeding recurs</a:t>
            </a:r>
          </a:p>
          <a:p>
            <a:pPr lvl="1"/>
            <a:r>
              <a:rPr lang="fr-FR" dirty="0" smtClean="0"/>
              <a:t>PES &gt; surgery</a:t>
            </a:r>
          </a:p>
          <a:p>
            <a:pPr lvl="1"/>
            <a:r>
              <a:rPr lang="en-US" altLang="zh-TW" dirty="0"/>
              <a:t>surgery was avoided in 73% </a:t>
            </a:r>
            <a:r>
              <a:rPr lang="en-US" altLang="zh-TW" dirty="0" smtClean="0"/>
              <a:t>of cases </a:t>
            </a:r>
          </a:p>
          <a:p>
            <a:pPr lvl="1"/>
            <a:r>
              <a:rPr lang="en-US" altLang="zh-TW" dirty="0" smtClean="0"/>
              <a:t>adverse </a:t>
            </a:r>
            <a:r>
              <a:rPr lang="en-US" altLang="zh-TW" dirty="0"/>
              <a:t>events were significantly </a:t>
            </a:r>
            <a:r>
              <a:rPr lang="en-US" altLang="zh-TW" dirty="0" smtClean="0"/>
              <a:t>less common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16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4660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/>
              <a:t>Endoscopy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TAE or surgery indicated if repeat PES fails</a:t>
            </a:r>
          </a:p>
          <a:p>
            <a:r>
              <a:rPr lang="en-US" altLang="zh-TW" dirty="0"/>
              <a:t>Complications of </a:t>
            </a:r>
            <a:r>
              <a:rPr lang="en-US" altLang="zh-TW" dirty="0" smtClean="0"/>
              <a:t>bleeding or perforation (PES) =&gt; </a:t>
            </a:r>
            <a:r>
              <a:rPr lang="en-US" altLang="zh-TW" dirty="0" smtClean="0">
                <a:solidFill>
                  <a:srgbClr val="FF0000"/>
                </a:solidFill>
              </a:rPr>
              <a:t>0.5%</a:t>
            </a:r>
          </a:p>
          <a:p>
            <a:r>
              <a:rPr lang="en-US" dirty="0" smtClean="0"/>
              <a:t>PES</a:t>
            </a:r>
          </a:p>
          <a:p>
            <a:pPr lvl="1"/>
            <a:r>
              <a:rPr lang="en-US" altLang="zh-TW" dirty="0" smtClean="0"/>
              <a:t>Vascular ectasias</a:t>
            </a:r>
          </a:p>
          <a:p>
            <a:pPr lvl="1"/>
            <a:r>
              <a:rPr lang="en-US" altLang="zh-TW" dirty="0" err="1" smtClean="0"/>
              <a:t>Dieulafoy’s</a:t>
            </a:r>
            <a:r>
              <a:rPr lang="en-US" altLang="zh-TW" dirty="0" smtClean="0"/>
              <a:t> lesions</a:t>
            </a:r>
          </a:p>
          <a:p>
            <a:pPr lvl="1"/>
            <a:r>
              <a:rPr lang="en-US" altLang="zh-TW" dirty="0" smtClean="0"/>
              <a:t>Neoplasms</a:t>
            </a:r>
          </a:p>
          <a:p>
            <a:pPr lvl="1"/>
            <a:r>
              <a:rPr lang="en-US" altLang="zh-TW" dirty="0"/>
              <a:t>A</a:t>
            </a:r>
            <a:r>
              <a:rPr lang="en-US" altLang="zh-TW" dirty="0" smtClean="0"/>
              <a:t>ctively </a:t>
            </a:r>
            <a:r>
              <a:rPr lang="en-US" altLang="zh-TW" dirty="0"/>
              <a:t>bleeding Mallory–Weiss tears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17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4211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/>
              <a:t>Endoscopy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Biopsy </a:t>
            </a:r>
            <a:r>
              <a:rPr lang="en-US" altLang="zh-TW" dirty="0"/>
              <a:t>from </a:t>
            </a:r>
            <a:r>
              <a:rPr lang="en-US" altLang="zh-TW" dirty="0" smtClean="0"/>
              <a:t>lesion-free areas </a:t>
            </a:r>
            <a:r>
              <a:rPr lang="en-US" altLang="zh-TW" dirty="0"/>
              <a:t>of the gastric body and antral </a:t>
            </a:r>
            <a:r>
              <a:rPr lang="en-US" altLang="zh-TW" dirty="0" smtClean="0"/>
              <a:t>mucosa for assessment of </a:t>
            </a:r>
            <a:r>
              <a:rPr lang="en-US" altLang="zh-TW" dirty="0" smtClean="0">
                <a:solidFill>
                  <a:srgbClr val="FF0000"/>
                </a:solidFill>
              </a:rPr>
              <a:t>H.P (83% </a:t>
            </a:r>
            <a:r>
              <a:rPr lang="en-US" altLang="zh-TW" dirty="0" err="1" smtClean="0">
                <a:solidFill>
                  <a:srgbClr val="FF0000"/>
                </a:solidFill>
              </a:rPr>
              <a:t>sens.</a:t>
            </a:r>
            <a:r>
              <a:rPr lang="en-US" altLang="zh-TW" dirty="0" smtClean="0">
                <a:solidFill>
                  <a:srgbClr val="FF0000"/>
                </a:solidFill>
              </a:rPr>
              <a:t> and 100% spec.)</a:t>
            </a:r>
          </a:p>
          <a:p>
            <a:r>
              <a:rPr lang="fr-FR" dirty="0" smtClean="0"/>
              <a:t>If negative, redo </a:t>
            </a:r>
            <a:r>
              <a:rPr lang="en-US" altLang="zh-TW" dirty="0"/>
              <a:t>stool test or breath test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18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4399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Care after endoscopy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Intensive PPI therapy </a:t>
            </a:r>
            <a:r>
              <a:rPr lang="en-US" altLang="zh-TW" dirty="0" smtClean="0">
                <a:solidFill>
                  <a:srgbClr val="FF0000"/>
                </a:solidFill>
              </a:rPr>
              <a:t>recommended </a:t>
            </a:r>
            <a:r>
              <a:rPr lang="en-US" altLang="zh-TW" dirty="0"/>
              <a:t>that patients with </a:t>
            </a:r>
            <a:r>
              <a:rPr lang="en-US" altLang="zh-TW" dirty="0" smtClean="0"/>
              <a:t>ulcers and </a:t>
            </a:r>
            <a:r>
              <a:rPr lang="en-US" altLang="zh-TW" dirty="0"/>
              <a:t>high-risk endoscopic </a:t>
            </a:r>
            <a:r>
              <a:rPr lang="en-US" altLang="zh-TW" dirty="0" smtClean="0"/>
              <a:t>findings</a:t>
            </a:r>
          </a:p>
          <a:p>
            <a:r>
              <a:rPr lang="en-US" altLang="zh-TW" dirty="0"/>
              <a:t>S</a:t>
            </a:r>
            <a:r>
              <a:rPr lang="en-US" altLang="zh-TW" dirty="0" smtClean="0"/>
              <a:t>ignificantly </a:t>
            </a:r>
            <a:r>
              <a:rPr lang="en-US" altLang="zh-TW" dirty="0"/>
              <a:t>reduced risks of </a:t>
            </a:r>
            <a:r>
              <a:rPr lang="en-US" altLang="zh-TW" dirty="0" smtClean="0"/>
              <a:t>further bleeding</a:t>
            </a:r>
            <a:r>
              <a:rPr lang="en-US" altLang="zh-TW" dirty="0"/>
              <a:t>, the need for surgery, and </a:t>
            </a:r>
            <a:r>
              <a:rPr lang="en-US" altLang="zh-TW" dirty="0" smtClean="0"/>
              <a:t>mortality</a:t>
            </a:r>
          </a:p>
          <a:p>
            <a:r>
              <a:rPr lang="en-US" dirty="0" smtClean="0"/>
              <a:t>Intermittent oral or IV PPI (40-80mg BID * 3d) ≈ continuous PPI infusion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19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0840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Scenario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r>
              <a:rPr lang="en-US" altLang="zh-TW" dirty="0"/>
              <a:t>A 55-year-old woman presents to the emergency department at 11:30 p.m. </a:t>
            </a:r>
            <a:r>
              <a:rPr lang="en-US" altLang="zh-TW" dirty="0" smtClean="0"/>
              <a:t>with hematemesis</a:t>
            </a:r>
            <a:r>
              <a:rPr lang="en-US" altLang="zh-TW" dirty="0"/>
              <a:t>. She is otherwise healthy and has no risk factors for liver disease. </a:t>
            </a:r>
            <a:r>
              <a:rPr lang="en-US" altLang="zh-TW" dirty="0" smtClean="0"/>
              <a:t>Her only </a:t>
            </a:r>
            <a:r>
              <a:rPr lang="en-US" altLang="zh-TW" dirty="0"/>
              <a:t>medication is aspirin (at a dose of 81 mg daily), which she started to </a:t>
            </a:r>
            <a:r>
              <a:rPr lang="en-US" altLang="zh-TW" dirty="0" smtClean="0"/>
              <a:t>take 6 </a:t>
            </a:r>
            <a:r>
              <a:rPr lang="en-US" altLang="zh-TW" dirty="0"/>
              <a:t>months ago after reading that it reduces the risk of heart disease. 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BP </a:t>
            </a:r>
            <a:r>
              <a:rPr lang="en-US" altLang="zh-TW" dirty="0">
                <a:solidFill>
                  <a:srgbClr val="FF0000"/>
                </a:solidFill>
              </a:rPr>
              <a:t>94/60 </a:t>
            </a:r>
            <a:r>
              <a:rPr lang="en-US" altLang="zh-TW" dirty="0" smtClean="0">
                <a:solidFill>
                  <a:srgbClr val="FF0000"/>
                </a:solidFill>
              </a:rPr>
              <a:t>mmHg, HR 108 bpm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Hb</a:t>
            </a:r>
            <a:r>
              <a:rPr lang="en-US" altLang="zh-TW" dirty="0" smtClean="0">
                <a:solidFill>
                  <a:srgbClr val="FF0000"/>
                </a:solidFill>
              </a:rPr>
              <a:t> 11 g/</a:t>
            </a:r>
            <a:r>
              <a:rPr lang="en-US" altLang="zh-TW" dirty="0" err="1" smtClean="0">
                <a:solidFill>
                  <a:srgbClr val="FF0000"/>
                </a:solidFill>
              </a:rPr>
              <a:t>dL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en-US" altLang="zh-TW" dirty="0" err="1" smtClean="0">
                <a:solidFill>
                  <a:srgbClr val="FF0000"/>
                </a:solidFill>
              </a:rPr>
              <a:t>plt</a:t>
            </a:r>
            <a:r>
              <a:rPr lang="en-US" altLang="zh-TW" dirty="0" smtClean="0">
                <a:solidFill>
                  <a:srgbClr val="FF0000"/>
                </a:solidFill>
              </a:rPr>
              <a:t> 220k, INR 1.0, BUN 20mg/</a:t>
            </a:r>
            <a:r>
              <a:rPr lang="en-US" altLang="zh-TW" dirty="0" err="1" smtClean="0">
                <a:solidFill>
                  <a:srgbClr val="FF0000"/>
                </a:solidFill>
              </a:rPr>
              <a:t>dL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/>
              <a:t>How </a:t>
            </a:r>
            <a:r>
              <a:rPr lang="en-US" altLang="zh-TW" dirty="0"/>
              <a:t>should this case </a:t>
            </a:r>
            <a:r>
              <a:rPr lang="en-US" altLang="zh-TW" dirty="0" smtClean="0"/>
              <a:t>be further </a:t>
            </a:r>
            <a:r>
              <a:rPr lang="en-US" altLang="zh-TW" dirty="0"/>
              <a:t>evaluated and managed?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54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/>
              <a:t>Care after endoscopy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R</a:t>
            </a:r>
            <a:r>
              <a:rPr lang="en-US" altLang="zh-TW" dirty="0" err="1" smtClean="0">
                <a:solidFill>
                  <a:srgbClr val="FF0000"/>
                </a:solidFill>
              </a:rPr>
              <a:t>ebleeding</a:t>
            </a:r>
            <a:r>
              <a:rPr lang="en-US" altLang="zh-TW" dirty="0" smtClean="0">
                <a:solidFill>
                  <a:srgbClr val="FF0000"/>
                </a:solidFill>
              </a:rPr>
              <a:t> was uncommon &gt; 3 </a:t>
            </a:r>
            <a:r>
              <a:rPr lang="en-US" altLang="zh-TW" dirty="0">
                <a:solidFill>
                  <a:srgbClr val="FF0000"/>
                </a:solidFill>
              </a:rPr>
              <a:t>days after </a:t>
            </a:r>
            <a:r>
              <a:rPr lang="en-US" altLang="zh-TW" dirty="0" smtClean="0">
                <a:solidFill>
                  <a:srgbClr val="FF0000"/>
                </a:solidFill>
              </a:rPr>
              <a:t>endoscopy</a:t>
            </a:r>
          </a:p>
          <a:p>
            <a:r>
              <a:rPr lang="en-US" altLang="zh-TW" dirty="0" smtClean="0"/>
              <a:t>Patient’s with ulcers </a:t>
            </a:r>
            <a:r>
              <a:rPr lang="en-US" altLang="zh-TW" dirty="0"/>
              <a:t>and </a:t>
            </a:r>
            <a:r>
              <a:rPr lang="en-US" altLang="zh-TW" dirty="0" smtClean="0"/>
              <a:t>high-risk endoscopic </a:t>
            </a:r>
            <a:r>
              <a:rPr lang="en-US" altLang="zh-TW" dirty="0"/>
              <a:t>findings </a:t>
            </a:r>
            <a:r>
              <a:rPr lang="en-US" altLang="zh-TW" dirty="0" smtClean="0">
                <a:solidFill>
                  <a:srgbClr val="FF0000"/>
                </a:solidFill>
              </a:rPr>
              <a:t>typically </a:t>
            </a:r>
            <a:r>
              <a:rPr lang="en-US" altLang="zh-TW" dirty="0">
                <a:solidFill>
                  <a:srgbClr val="FF0000"/>
                </a:solidFill>
              </a:rPr>
              <a:t>are </a:t>
            </a:r>
            <a:r>
              <a:rPr lang="en-US" altLang="zh-TW" dirty="0" smtClean="0">
                <a:solidFill>
                  <a:srgbClr val="FF0000"/>
                </a:solidFill>
              </a:rPr>
              <a:t>hospitalized for </a:t>
            </a:r>
            <a:r>
              <a:rPr lang="en-US" altLang="zh-TW" dirty="0">
                <a:solidFill>
                  <a:srgbClr val="FF0000"/>
                </a:solidFill>
              </a:rPr>
              <a:t>3 </a:t>
            </a:r>
            <a:r>
              <a:rPr lang="en-US" altLang="zh-TW" dirty="0" smtClean="0">
                <a:solidFill>
                  <a:srgbClr val="FF0000"/>
                </a:solidFill>
              </a:rPr>
              <a:t>days</a:t>
            </a:r>
          </a:p>
          <a:p>
            <a:r>
              <a:rPr lang="en-US" dirty="0" smtClean="0"/>
              <a:t>Review of 5 RCT trials</a:t>
            </a:r>
          </a:p>
          <a:p>
            <a:pPr lvl="1"/>
            <a:r>
              <a:rPr lang="en-US" altLang="zh-TW" dirty="0"/>
              <a:t>44% after 3 days</a:t>
            </a:r>
            <a:endParaRPr lang="fr-FR" altLang="zh-TW" dirty="0"/>
          </a:p>
          <a:p>
            <a:pPr lvl="1"/>
            <a:r>
              <a:rPr lang="en-US" dirty="0" smtClean="0"/>
              <a:t>24% after 7 days</a:t>
            </a:r>
          </a:p>
          <a:p>
            <a:pPr lvl="1"/>
            <a:r>
              <a:rPr lang="en-US" altLang="zh-TW" dirty="0"/>
              <a:t>11 % over 30 days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20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077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/>
              <a:t>Care after endoscopy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91264" cy="4525962"/>
          </a:xfrm>
        </p:spPr>
        <p:txBody>
          <a:bodyPr rtlCol="0">
            <a:normAutofit/>
          </a:bodyPr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atients </a:t>
            </a:r>
            <a:r>
              <a:rPr lang="en-US" altLang="zh-TW" dirty="0"/>
              <a:t>who presented </a:t>
            </a:r>
            <a:r>
              <a:rPr lang="en-US" altLang="zh-TW" dirty="0" smtClean="0"/>
              <a:t>with high-risk </a:t>
            </a:r>
            <a:r>
              <a:rPr lang="en-US" altLang="zh-TW" dirty="0"/>
              <a:t>endoscopic findings and clinical </a:t>
            </a:r>
            <a:r>
              <a:rPr lang="en-US" altLang="zh-TW" dirty="0" smtClean="0"/>
              <a:t>factors (</a:t>
            </a:r>
            <a:r>
              <a:rPr lang="en-US" altLang="zh-TW" dirty="0"/>
              <a:t>hemodynamic instability, older age, or </a:t>
            </a:r>
            <a:r>
              <a:rPr lang="en-US" altLang="zh-TW" dirty="0" smtClean="0"/>
              <a:t>a major </a:t>
            </a:r>
            <a:r>
              <a:rPr lang="en-US" altLang="zh-TW" dirty="0"/>
              <a:t>coexisting condition</a:t>
            </a:r>
            <a:r>
              <a:rPr lang="en-US" altLang="zh-TW" dirty="0" smtClean="0"/>
              <a:t>): </a:t>
            </a:r>
            <a:r>
              <a:rPr lang="en-US" altLang="zh-TW" dirty="0" smtClean="0">
                <a:solidFill>
                  <a:srgbClr val="FF0000"/>
                </a:solidFill>
              </a:rPr>
              <a:t>PPI  1# BID * 2wks then 1# QD (</a:t>
            </a:r>
            <a:r>
              <a:rPr lang="en-US" altLang="zh-TW" dirty="0" err="1" smtClean="0">
                <a:solidFill>
                  <a:srgbClr val="FF0000"/>
                </a:solidFill>
              </a:rPr>
              <a:t>rebleeding</a:t>
            </a:r>
            <a:r>
              <a:rPr lang="en-US" altLang="zh-TW" dirty="0" smtClean="0">
                <a:solidFill>
                  <a:srgbClr val="FF0000"/>
                </a:solidFill>
              </a:rPr>
              <a:t> rate 11</a:t>
            </a:r>
            <a:r>
              <a:rPr lang="en-US" altLang="zh-TW" dirty="0">
                <a:solidFill>
                  <a:srgbClr val="FF0000"/>
                </a:solidFill>
              </a:rPr>
              <a:t>% vs. 29</a:t>
            </a:r>
            <a:r>
              <a:rPr lang="en-US" altLang="zh-TW" dirty="0" smtClean="0">
                <a:solidFill>
                  <a:srgbClr val="FF0000"/>
                </a:solidFill>
              </a:rPr>
              <a:t>%)</a:t>
            </a:r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21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822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Prevention of recurrent bleeding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22</a:t>
            </a:fld>
            <a:endParaRPr lang="fr-FR" altLang="zh-TW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40960" cy="496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3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H. Pylori infection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r>
              <a:rPr lang="en-US" altLang="zh-TW" dirty="0"/>
              <a:t>12-month follow-up showed a 26% </a:t>
            </a:r>
            <a:r>
              <a:rPr lang="en-US" altLang="zh-TW" dirty="0" err="1" smtClean="0"/>
              <a:t>rebleeding</a:t>
            </a:r>
            <a:r>
              <a:rPr lang="en-US" altLang="zh-TW" dirty="0" smtClean="0"/>
              <a:t> rate </a:t>
            </a:r>
            <a:r>
              <a:rPr lang="en-US" altLang="zh-TW" dirty="0"/>
              <a:t>among patients with </a:t>
            </a:r>
            <a:r>
              <a:rPr lang="en-US" altLang="zh-TW" i="1" dirty="0"/>
              <a:t>H. </a:t>
            </a:r>
            <a:r>
              <a:rPr lang="en-US" altLang="zh-TW" i="1" dirty="0" smtClean="0"/>
              <a:t>pylori</a:t>
            </a:r>
            <a:r>
              <a:rPr lang="en-US" altLang="zh-TW" dirty="0" smtClean="0"/>
              <a:t>–associated bleeding </a:t>
            </a:r>
            <a:r>
              <a:rPr lang="en-US" altLang="zh-TW" dirty="0"/>
              <a:t>ulcers who did not receive </a:t>
            </a:r>
            <a:r>
              <a:rPr lang="en-US" altLang="zh-TW" dirty="0" smtClean="0"/>
              <a:t>treatment</a:t>
            </a:r>
          </a:p>
          <a:p>
            <a:r>
              <a:rPr lang="en-US" altLang="zh-TW" dirty="0" smtClean="0"/>
              <a:t>Confirmation after eradication of H. pylori </a:t>
            </a:r>
          </a:p>
          <a:p>
            <a:pPr lvl="1"/>
            <a:r>
              <a:rPr lang="en-US" altLang="zh-TW" dirty="0" smtClean="0"/>
              <a:t>Breath test, stool test, biopsy when repeat PES</a:t>
            </a:r>
          </a:p>
          <a:p>
            <a:pPr lvl="1"/>
            <a:r>
              <a:rPr lang="en-US" altLang="zh-TW" dirty="0" smtClean="0"/>
              <a:t>Avoid </a:t>
            </a:r>
            <a:r>
              <a:rPr lang="en-US" altLang="zh-TW" dirty="0"/>
              <a:t>bismuth or </a:t>
            </a:r>
            <a:r>
              <a:rPr lang="en-US" altLang="zh-TW" dirty="0" smtClean="0"/>
              <a:t>anti &gt; 4wks, PPI &gt; 2wks            (H2 blocker is permissible)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23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16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Low dose aspirin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435280" cy="46116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Primary prevention, NNT = </a:t>
            </a:r>
            <a:r>
              <a:rPr lang="fr-FR" b="1" dirty="0" smtClean="0"/>
              <a:t>1745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dirty="0" smtClean="0"/>
              <a:t>=&gt; </a:t>
            </a:r>
            <a:r>
              <a:rPr lang="fr-FR" dirty="0" smtClean="0">
                <a:solidFill>
                  <a:srgbClr val="FF0000"/>
                </a:solidFill>
              </a:rPr>
              <a:t>Hold aspirin if UGI bleeding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Secondary </a:t>
            </a:r>
            <a:r>
              <a:rPr lang="fr-FR" b="1" dirty="0" smtClean="0"/>
              <a:t>prevention, NNT = 67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=&gt;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>
                <a:solidFill>
                  <a:srgbClr val="FF0000"/>
                </a:solidFill>
              </a:rPr>
              <a:t>spirin should </a:t>
            </a:r>
            <a:r>
              <a:rPr lang="en-US" altLang="zh-TW" dirty="0">
                <a:solidFill>
                  <a:srgbClr val="FF0000"/>
                </a:solidFill>
              </a:rPr>
              <a:t>be resumed 1 to 7 days after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    bleeding stops, +PPI use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&lt;24hrs v.s &gt;8wks :</a:t>
            </a:r>
            <a:r>
              <a:rPr lang="fr-FR" dirty="0" smtClean="0"/>
              <a:t> </a:t>
            </a:r>
          </a:p>
          <a:p>
            <a:pPr lvl="1"/>
            <a:r>
              <a:rPr lang="en-US" altLang="zh-TW" dirty="0" smtClean="0"/>
              <a:t>no </a:t>
            </a:r>
            <a:r>
              <a:rPr lang="en-US" altLang="zh-TW" dirty="0"/>
              <a:t>significant </a:t>
            </a:r>
            <a:r>
              <a:rPr lang="en-US" altLang="zh-TW" dirty="0" smtClean="0"/>
              <a:t>bleeding risk↑</a:t>
            </a:r>
          </a:p>
          <a:p>
            <a:pPr lvl="1"/>
            <a:r>
              <a:rPr lang="en-US" altLang="zh-TW" dirty="0"/>
              <a:t>significantly lower </a:t>
            </a:r>
            <a:r>
              <a:rPr lang="en-US" altLang="zh-TW" dirty="0" smtClean="0"/>
              <a:t>mortality at </a:t>
            </a:r>
            <a:r>
              <a:rPr lang="en-US" altLang="zh-TW" dirty="0"/>
              <a:t>30 days (1% vs. 9%) and 8 weeks (1% vs. 13</a:t>
            </a:r>
            <a:r>
              <a:rPr lang="en-US" altLang="zh-TW" dirty="0" smtClean="0"/>
              <a:t>%)</a:t>
            </a:r>
          </a:p>
          <a:p>
            <a:pPr lvl="1"/>
            <a:r>
              <a:rPr lang="en-US" altLang="zh-TW" dirty="0"/>
              <a:t>The risk of cardiovascular events may </a:t>
            </a:r>
            <a:r>
              <a:rPr lang="en-US" altLang="zh-TW" dirty="0" smtClean="0"/>
              <a:t>increase within </a:t>
            </a:r>
            <a:r>
              <a:rPr lang="en-US" altLang="zh-TW" dirty="0"/>
              <a:t>1 to 2 weeks after discontinuing aspirin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24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7453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011237"/>
          </a:xfrm>
        </p:spPr>
        <p:txBody>
          <a:bodyPr>
            <a:normAutofit fontScale="90000"/>
          </a:bodyPr>
          <a:lstStyle/>
          <a:p>
            <a:pPr algn="l"/>
            <a:r>
              <a:rPr lang="fr-FR" altLang="zh-TW" dirty="0" smtClean="0"/>
              <a:t>Combined H.P infection and NSAID use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  <a:r>
              <a:rPr lang="en-US" altLang="zh-TW" dirty="0" smtClean="0">
                <a:solidFill>
                  <a:srgbClr val="FF0000"/>
                </a:solidFill>
              </a:rPr>
              <a:t>oth eradication of </a:t>
            </a:r>
            <a:r>
              <a:rPr lang="en-US" altLang="zh-TW" i="1" dirty="0">
                <a:solidFill>
                  <a:srgbClr val="FF0000"/>
                </a:solidFill>
              </a:rPr>
              <a:t>H. pylori </a:t>
            </a:r>
            <a:r>
              <a:rPr lang="en-US" altLang="zh-TW" dirty="0">
                <a:solidFill>
                  <a:srgbClr val="FF0000"/>
                </a:solidFill>
              </a:rPr>
              <a:t>infection and </a:t>
            </a:r>
            <a:r>
              <a:rPr lang="en-US" altLang="zh-TW" dirty="0" smtClean="0">
                <a:solidFill>
                  <a:srgbClr val="FF0000"/>
                </a:solidFill>
              </a:rPr>
              <a:t>discontinuation of </a:t>
            </a:r>
            <a:r>
              <a:rPr lang="en-US" altLang="zh-TW" dirty="0">
                <a:solidFill>
                  <a:srgbClr val="FF0000"/>
                </a:solidFill>
              </a:rPr>
              <a:t>NSAIDs are </a:t>
            </a:r>
            <a:r>
              <a:rPr lang="en-US" altLang="zh-TW" dirty="0" smtClean="0">
                <a:solidFill>
                  <a:srgbClr val="FF0000"/>
                </a:solidFill>
              </a:rPr>
              <a:t>recommended</a:t>
            </a:r>
          </a:p>
          <a:p>
            <a:r>
              <a:rPr lang="en-US" altLang="zh-TW" dirty="0" smtClean="0"/>
              <a:t>12 months RCT: </a:t>
            </a:r>
            <a:r>
              <a:rPr lang="en-US" altLang="zh-TW" dirty="0"/>
              <a:t>even after eradication of </a:t>
            </a:r>
            <a:r>
              <a:rPr lang="en-US" altLang="zh-TW" i="1" dirty="0"/>
              <a:t>H. pylori </a:t>
            </a:r>
            <a:r>
              <a:rPr lang="en-US" altLang="zh-TW" dirty="0"/>
              <a:t>infection, </a:t>
            </a:r>
            <a:r>
              <a:rPr lang="en-US" altLang="zh-TW" dirty="0" smtClean="0"/>
              <a:t>ulcer </a:t>
            </a:r>
            <a:r>
              <a:rPr lang="en-US" altLang="zh-TW" dirty="0" err="1" smtClean="0"/>
              <a:t>rebleeding</a:t>
            </a:r>
            <a:r>
              <a:rPr lang="en-US" altLang="zh-TW" dirty="0" smtClean="0"/>
              <a:t> </a:t>
            </a:r>
            <a:r>
              <a:rPr lang="en-US" altLang="zh-TW" dirty="0"/>
              <a:t>was </a:t>
            </a:r>
            <a:r>
              <a:rPr lang="en-US" altLang="zh-TW" dirty="0" smtClean="0"/>
              <a:t>significantly </a:t>
            </a:r>
            <a:r>
              <a:rPr lang="en-US" altLang="zh-TW" dirty="0"/>
              <a:t>less frequent with </a:t>
            </a:r>
            <a:r>
              <a:rPr lang="en-US" altLang="zh-TW" dirty="0" smtClean="0"/>
              <a:t>a PPI </a:t>
            </a:r>
            <a:r>
              <a:rPr lang="en-US" altLang="zh-TW" dirty="0"/>
              <a:t>than with a placebo (</a:t>
            </a:r>
            <a:r>
              <a:rPr lang="en-US" altLang="zh-TW" dirty="0" smtClean="0"/>
              <a:t>2%  vs</a:t>
            </a:r>
            <a:r>
              <a:rPr lang="en-US" altLang="zh-TW" dirty="0"/>
              <a:t>. 15%)</a:t>
            </a:r>
            <a:endParaRPr lang="en-US" altLang="zh-TW" dirty="0" smtClean="0"/>
          </a:p>
          <a:p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25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3907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Area of uncertainty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 fontScale="92500"/>
          </a:bodyPr>
          <a:lstStyle/>
          <a:p>
            <a:r>
              <a:rPr lang="en-US" altLang="zh-TW" dirty="0"/>
              <a:t>The </a:t>
            </a:r>
            <a:r>
              <a:rPr lang="en-US" altLang="zh-TW" dirty="0" smtClean="0"/>
              <a:t>appropriate dosing </a:t>
            </a:r>
            <a:r>
              <a:rPr lang="en-US" altLang="zh-TW" dirty="0"/>
              <a:t>of </a:t>
            </a:r>
            <a:r>
              <a:rPr lang="en-US" altLang="zh-TW" dirty="0" smtClean="0"/>
              <a:t>PPI in high risk patients </a:t>
            </a:r>
          </a:p>
          <a:p>
            <a:r>
              <a:rPr lang="en-US" altLang="zh-TW" dirty="0" smtClean="0"/>
              <a:t>Interventional radiologic vs. surgical treatment if PES failed</a:t>
            </a:r>
          </a:p>
          <a:p>
            <a:r>
              <a:rPr lang="en-US" altLang="zh-TW" dirty="0" smtClean="0"/>
              <a:t>Observational studies </a:t>
            </a:r>
            <a:r>
              <a:rPr lang="en-US" altLang="zh-TW" dirty="0"/>
              <a:t>show associations between </a:t>
            </a:r>
            <a:r>
              <a:rPr lang="en-US" altLang="zh-TW" dirty="0" smtClean="0"/>
              <a:t>PPIs and </a:t>
            </a:r>
            <a:r>
              <a:rPr lang="en-US" altLang="zh-TW" dirty="0"/>
              <a:t>adverse outcomes (e.g., dementia</a:t>
            </a:r>
            <a:r>
              <a:rPr lang="en-US" altLang="zh-TW" dirty="0" smtClean="0"/>
              <a:t>, CKD, CV </a:t>
            </a:r>
            <a:r>
              <a:rPr lang="en-US" altLang="zh-TW" dirty="0"/>
              <a:t>events</a:t>
            </a:r>
            <a:r>
              <a:rPr lang="en-US" altLang="zh-TW" dirty="0" smtClean="0"/>
              <a:t>, fractures</a:t>
            </a:r>
            <a:r>
              <a:rPr lang="en-US" altLang="zh-TW" dirty="0"/>
              <a:t>, pneumonia, and enteric infections</a:t>
            </a:r>
            <a:r>
              <a:rPr lang="en-US" altLang="zh-TW" dirty="0" smtClean="0"/>
              <a:t>), HR &lt; 2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  <a:r>
              <a:rPr lang="en-US" altLang="zh-TW" dirty="0" smtClean="0">
                <a:solidFill>
                  <a:srgbClr val="FF0000"/>
                </a:solidFill>
              </a:rPr>
              <a:t>enefit of PPI outweighs </a:t>
            </a:r>
            <a:r>
              <a:rPr lang="en-US" altLang="zh-TW" dirty="0">
                <a:solidFill>
                  <a:srgbClr val="FF0000"/>
                </a:solidFill>
              </a:rPr>
              <a:t>the small </a:t>
            </a:r>
            <a:r>
              <a:rPr lang="en-US" altLang="zh-TW" dirty="0" smtClean="0">
                <a:solidFill>
                  <a:srgbClr val="FF0000"/>
                </a:solidFill>
              </a:rPr>
              <a:t>and uncertain </a:t>
            </a:r>
            <a:r>
              <a:rPr lang="en-US" altLang="zh-TW" dirty="0">
                <a:solidFill>
                  <a:srgbClr val="FF0000"/>
                </a:solidFill>
              </a:rPr>
              <a:t>risks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26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5475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altLang="zh-TW" sz="4800" dirty="0" smtClean="0"/>
              <a:t>Conclusions and recommedations</a:t>
            </a:r>
            <a:endParaRPr lang="fr-FR" altLang="zh-TW" sz="4800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27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6355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Answers for the scenario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91264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IV NS + recheck Hb level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PES &lt; 12hrs due to hypotension and tachycardia</a:t>
            </a:r>
          </a:p>
          <a:p>
            <a:r>
              <a:rPr lang="fr-FR" dirty="0" smtClean="0"/>
              <a:t>If ulcer detected, </a:t>
            </a:r>
            <a:r>
              <a:rPr lang="en-US" altLang="zh-TW" dirty="0"/>
              <a:t>endoscopic therapy for active </a:t>
            </a:r>
            <a:r>
              <a:rPr lang="en-US" altLang="zh-TW" dirty="0" smtClean="0"/>
              <a:t>bleeding or </a:t>
            </a:r>
            <a:r>
              <a:rPr lang="en-US" altLang="zh-TW" dirty="0"/>
              <a:t>a nonbleeding visible vessel, perform </a:t>
            </a:r>
            <a:r>
              <a:rPr lang="en-US" altLang="zh-TW" dirty="0" smtClean="0"/>
              <a:t>biopsies of </a:t>
            </a:r>
            <a:r>
              <a:rPr lang="en-US" altLang="zh-TW" dirty="0"/>
              <a:t>the gastric mucosa to detect </a:t>
            </a:r>
            <a:r>
              <a:rPr lang="en-US" altLang="zh-TW" i="1" dirty="0"/>
              <a:t>H. pylori</a:t>
            </a:r>
            <a:r>
              <a:rPr lang="en-US" altLang="zh-TW" dirty="0"/>
              <a:t>, </a:t>
            </a:r>
            <a:endParaRPr lang="en-US" altLang="zh-TW" dirty="0" smtClean="0"/>
          </a:p>
          <a:p>
            <a:r>
              <a:rPr lang="en-US" altLang="zh-TW" dirty="0" smtClean="0"/>
              <a:t>Initiate treatment </a:t>
            </a:r>
            <a:r>
              <a:rPr lang="en-US" altLang="zh-TW" dirty="0"/>
              <a:t>with a </a:t>
            </a:r>
            <a:r>
              <a:rPr lang="en-US" altLang="zh-TW" dirty="0" smtClean="0"/>
              <a:t>PPI, and discontinue aspirin (primary prevention)</a:t>
            </a:r>
          </a:p>
          <a:p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28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969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/>
              <a:t>Answers for the scenario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H</a:t>
            </a:r>
            <a:r>
              <a:rPr lang="en-US" altLang="zh-TW" dirty="0"/>
              <a:t>. pylori </a:t>
            </a:r>
            <a:r>
              <a:rPr lang="en-US" altLang="zh-TW" dirty="0" smtClean="0"/>
              <a:t>not present, PPI for 6-8 weeks</a:t>
            </a:r>
          </a:p>
          <a:p>
            <a:r>
              <a:rPr lang="en-US" altLang="zh-TW" dirty="0" smtClean="0"/>
              <a:t>H</a:t>
            </a:r>
            <a:r>
              <a:rPr lang="en-US" altLang="zh-TW" dirty="0"/>
              <a:t>. pylori </a:t>
            </a:r>
            <a:r>
              <a:rPr lang="en-US" altLang="zh-TW" dirty="0" smtClean="0"/>
              <a:t>detected, </a:t>
            </a:r>
            <a:r>
              <a:rPr lang="en-US" altLang="zh-TW" dirty="0"/>
              <a:t>therapy for H. pylori infection for 2 </a:t>
            </a:r>
            <a:r>
              <a:rPr lang="en-US" altLang="zh-TW" dirty="0" smtClean="0"/>
              <a:t>weeks, followed </a:t>
            </a:r>
            <a:r>
              <a:rPr lang="en-US" altLang="zh-TW" dirty="0"/>
              <a:t>by </a:t>
            </a:r>
            <a:r>
              <a:rPr lang="en-US" altLang="zh-TW" dirty="0" smtClean="0"/>
              <a:t>2-4 </a:t>
            </a:r>
            <a:r>
              <a:rPr lang="en-US" altLang="zh-TW" dirty="0"/>
              <a:t>weeks of a proton-pump </a:t>
            </a:r>
            <a:r>
              <a:rPr lang="en-US" altLang="zh-TW" dirty="0" smtClean="0"/>
              <a:t>inhibitor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onfirm </a:t>
            </a:r>
            <a:r>
              <a:rPr lang="en-US" altLang="zh-TW" dirty="0"/>
              <a:t>eradication of the </a:t>
            </a:r>
            <a:r>
              <a:rPr lang="en-US" altLang="zh-TW" dirty="0" smtClean="0"/>
              <a:t>infection by </a:t>
            </a:r>
            <a:r>
              <a:rPr lang="en-US" altLang="zh-TW" dirty="0"/>
              <a:t>retesting for H. </a:t>
            </a:r>
            <a:r>
              <a:rPr lang="en-US" altLang="zh-TW" dirty="0" smtClean="0"/>
              <a:t>pylori, then H2-blocker for 2 weeks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29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187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The clinical problem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r>
              <a:rPr lang="fr-FR" b="1" dirty="0" smtClean="0"/>
              <a:t>UGI bleeding</a:t>
            </a:r>
            <a:r>
              <a:rPr lang="fr-FR" dirty="0" smtClean="0"/>
              <a:t>: </a:t>
            </a:r>
            <a:r>
              <a:rPr lang="en-US" altLang="zh-TW" dirty="0"/>
              <a:t>bleeding from the esophagus, stomach</a:t>
            </a:r>
            <a:r>
              <a:rPr lang="en-US" altLang="zh-TW" dirty="0" smtClean="0"/>
              <a:t>, or duodenum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Peptic ulcer ( No.1 cause of UGI bleeding)</a:t>
            </a:r>
          </a:p>
          <a:p>
            <a:pPr lvl="1"/>
            <a:r>
              <a:rPr lang="en-US" altLang="zh-TW" dirty="0"/>
              <a:t>Helicobacter pylori</a:t>
            </a:r>
            <a:r>
              <a:rPr lang="fr-FR" dirty="0" smtClean="0"/>
              <a:t>, NSAIDS</a:t>
            </a:r>
          </a:p>
          <a:p>
            <a:pPr lvl="1"/>
            <a:r>
              <a:rPr lang="fr-FR" dirty="0" smtClean="0"/>
              <a:t>Stomach or duodenum</a:t>
            </a:r>
          </a:p>
          <a:p>
            <a:r>
              <a:rPr lang="fr-FR" b="1" dirty="0" smtClean="0"/>
              <a:t>Erosions</a:t>
            </a:r>
            <a:r>
              <a:rPr lang="fr-FR" dirty="0" smtClean="0"/>
              <a:t>: </a:t>
            </a:r>
            <a:r>
              <a:rPr lang="en-US" altLang="zh-TW" dirty="0"/>
              <a:t>breaks confined to </a:t>
            </a:r>
            <a:r>
              <a:rPr lang="en-US" altLang="zh-TW" dirty="0" smtClean="0"/>
              <a:t>the mucosa</a:t>
            </a:r>
          </a:p>
          <a:p>
            <a:pPr lvl="1"/>
            <a:r>
              <a:rPr lang="en-US" dirty="0" smtClean="0"/>
              <a:t>Esophagus (GERD)</a:t>
            </a:r>
          </a:p>
          <a:p>
            <a:pPr lvl="1"/>
            <a:r>
              <a:rPr lang="fr-FR" altLang="zh-TW" dirty="0"/>
              <a:t>Stomach or </a:t>
            </a:r>
            <a:r>
              <a:rPr lang="fr-FR" altLang="zh-TW" dirty="0" smtClean="0"/>
              <a:t>duodenum (NSAID)</a:t>
            </a:r>
            <a:endParaRPr lang="fr-FR" altLang="zh-TW" dirty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3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7485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229200"/>
            <a:ext cx="8363272" cy="1513607"/>
          </a:xfrm>
        </p:spPr>
        <p:txBody>
          <a:bodyPr rtlCol="0">
            <a:normAutofit fontScale="70000" lnSpcReduction="20000"/>
          </a:bodyPr>
          <a:lstStyle/>
          <a:p>
            <a:r>
              <a:rPr lang="en-US" altLang="zh-TW" dirty="0"/>
              <a:t>Intensive proton-pump inhibitor (PPI) therapy is an intravenous bolus (80 mg) followed by an infusion (8 mg </a:t>
            </a:r>
            <a:r>
              <a:rPr lang="en-US" altLang="zh-TW" dirty="0" smtClean="0"/>
              <a:t>per hour</a:t>
            </a:r>
            <a:r>
              <a:rPr lang="en-US" altLang="zh-TW" dirty="0"/>
              <a:t>) for 72 hours or an oral or intravenous bolus (e.g., 80 mg) followed by </a:t>
            </a:r>
            <a:r>
              <a:rPr lang="en-US" altLang="zh-TW" dirty="0" smtClean="0"/>
              <a:t>intermittent </a:t>
            </a:r>
            <a:r>
              <a:rPr lang="en-US" altLang="zh-TW" dirty="0"/>
              <a:t>high-dose PPI therapy (e.g</a:t>
            </a:r>
            <a:r>
              <a:rPr lang="en-US" altLang="zh-TW" dirty="0" smtClean="0"/>
              <a:t>.,40 </a:t>
            </a:r>
            <a:r>
              <a:rPr lang="en-US" altLang="zh-TW" dirty="0"/>
              <a:t>to 80 mg twice daily) for 3 days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30</a:t>
            </a:fld>
            <a:endParaRPr lang="fr-FR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913"/>
            <a:ext cx="8496944" cy="484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1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Prevention of recurrent bleeding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31</a:t>
            </a:fld>
            <a:endParaRPr lang="fr-FR" altLang="zh-TW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40960" cy="496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4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fr-FR" altLang="zh-TW" sz="4800" dirty="0" smtClean="0"/>
              <a:t>Thanks For Your Attention!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32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448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/>
              <a:t>The clinical problem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 fontScale="85000" lnSpcReduction="10000"/>
          </a:bodyPr>
          <a:lstStyle/>
          <a:p>
            <a:r>
              <a:rPr lang="en-US" altLang="zh-TW" b="1" dirty="0"/>
              <a:t>Mallory–Weiss </a:t>
            </a:r>
            <a:r>
              <a:rPr lang="en-US" altLang="zh-TW" b="1" dirty="0" smtClean="0"/>
              <a:t>tears  </a:t>
            </a:r>
          </a:p>
          <a:p>
            <a:pPr lvl="1"/>
            <a:r>
              <a:rPr lang="en-US" altLang="zh-TW" dirty="0" smtClean="0"/>
              <a:t>linear </a:t>
            </a:r>
            <a:r>
              <a:rPr lang="en-US" altLang="zh-TW" dirty="0"/>
              <a:t>tears that usually occur on the gastric side </a:t>
            </a:r>
            <a:r>
              <a:rPr lang="en-US" altLang="zh-TW" dirty="0" smtClean="0"/>
              <a:t>of the </a:t>
            </a:r>
            <a:r>
              <a:rPr lang="en-US" altLang="zh-TW" dirty="0"/>
              <a:t>gastroesophageal junction,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may </a:t>
            </a:r>
            <a:r>
              <a:rPr lang="en-US" altLang="zh-TW" dirty="0"/>
              <a:t>cause severe bleeding </a:t>
            </a:r>
          </a:p>
          <a:p>
            <a:pPr lvl="1"/>
            <a:r>
              <a:rPr lang="en-US" altLang="zh-TW" dirty="0" smtClean="0"/>
              <a:t>usually </a:t>
            </a:r>
            <a:r>
              <a:rPr lang="en-US" altLang="zh-TW" dirty="0"/>
              <a:t>occur </a:t>
            </a:r>
            <a:r>
              <a:rPr lang="en-US" altLang="zh-TW" dirty="0" smtClean="0"/>
              <a:t>after retching </a:t>
            </a:r>
            <a:r>
              <a:rPr lang="en-US" altLang="zh-TW" dirty="0"/>
              <a:t>or </a:t>
            </a:r>
            <a:r>
              <a:rPr lang="en-US" altLang="zh-TW" dirty="0" smtClean="0"/>
              <a:t>vomiting</a:t>
            </a:r>
          </a:p>
          <a:p>
            <a:r>
              <a:rPr lang="en-US" altLang="zh-TW" b="1" dirty="0"/>
              <a:t>Less common causes of </a:t>
            </a:r>
            <a:r>
              <a:rPr lang="en-US" altLang="zh-TW" b="1" dirty="0" err="1" smtClean="0"/>
              <a:t>nonvariceal</a:t>
            </a:r>
            <a:r>
              <a:rPr lang="en-US" altLang="zh-TW" b="1" dirty="0" smtClean="0"/>
              <a:t> UGI bleeding</a:t>
            </a:r>
          </a:p>
          <a:p>
            <a:pPr lvl="1"/>
            <a:r>
              <a:rPr lang="en-US" altLang="zh-TW" dirty="0" smtClean="0"/>
              <a:t>neoplasms</a:t>
            </a:r>
          </a:p>
          <a:p>
            <a:pPr lvl="1"/>
            <a:r>
              <a:rPr lang="en-US" altLang="zh-TW" dirty="0" smtClean="0"/>
              <a:t>vascular ectasias, </a:t>
            </a:r>
          </a:p>
          <a:p>
            <a:pPr lvl="1"/>
            <a:r>
              <a:rPr lang="en-US" altLang="zh-TW" dirty="0" err="1" smtClean="0"/>
              <a:t>Dieulafoy’s</a:t>
            </a:r>
            <a:r>
              <a:rPr lang="en-US" altLang="zh-TW" dirty="0" smtClean="0"/>
              <a:t> lesions </a:t>
            </a:r>
            <a:r>
              <a:rPr lang="en-US" altLang="zh-TW" dirty="0"/>
              <a:t>(aberrant vessels in the mucosa</a:t>
            </a:r>
            <a:r>
              <a:rPr lang="en-US" altLang="zh-TW" dirty="0" smtClean="0"/>
              <a:t>) </a:t>
            </a:r>
          </a:p>
          <a:p>
            <a:pPr lvl="1"/>
            <a:r>
              <a:rPr lang="en-US" altLang="zh-TW" dirty="0" smtClean="0"/>
              <a:t>bleeding from </a:t>
            </a:r>
            <a:r>
              <a:rPr lang="en-US" altLang="zh-TW" dirty="0"/>
              <a:t>the bile duct or pancreatic </a:t>
            </a:r>
            <a:r>
              <a:rPr lang="en-US" altLang="zh-TW" dirty="0" smtClean="0"/>
              <a:t>duct</a:t>
            </a:r>
          </a:p>
          <a:p>
            <a:pPr lvl="1"/>
            <a:r>
              <a:rPr lang="en-US" altLang="zh-TW" dirty="0" err="1" smtClean="0"/>
              <a:t>aortoenteric</a:t>
            </a:r>
            <a:r>
              <a:rPr lang="en-US" altLang="zh-TW" dirty="0" smtClean="0"/>
              <a:t> </a:t>
            </a:r>
            <a:r>
              <a:rPr lang="en-US" altLang="zh-TW" dirty="0"/>
              <a:t>fistulas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4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438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fr-FR" altLang="zh-TW" sz="4800" dirty="0" smtClean="0"/>
              <a:t>Strategies and evidence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5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548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Initial assessment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Risk assessment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achycardia (HR ≥</a:t>
            </a:r>
            <a:r>
              <a:rPr lang="en-US" altLang="zh-TW" dirty="0"/>
              <a:t>100 </a:t>
            </a:r>
            <a:r>
              <a:rPr lang="en-US" altLang="zh-TW" dirty="0" smtClean="0"/>
              <a:t>bpm)</a:t>
            </a:r>
            <a:endParaRPr lang="fr-FR" dirty="0"/>
          </a:p>
          <a:p>
            <a:pPr lvl="1"/>
            <a:r>
              <a:rPr lang="en-US" altLang="zh-TW" dirty="0"/>
              <a:t>hypotension </a:t>
            </a:r>
            <a:r>
              <a:rPr lang="en-US" altLang="zh-TW" dirty="0" smtClean="0"/>
              <a:t>(SBP ≤</a:t>
            </a:r>
            <a:r>
              <a:rPr lang="en-US" altLang="zh-TW" dirty="0"/>
              <a:t>100 </a:t>
            </a:r>
            <a:r>
              <a:rPr lang="en-US" altLang="zh-TW" dirty="0" smtClean="0"/>
              <a:t>mmHg)</a:t>
            </a:r>
          </a:p>
          <a:p>
            <a:pPr lvl="1"/>
            <a:r>
              <a:rPr lang="en-US" altLang="zh-TW" dirty="0"/>
              <a:t>age </a:t>
            </a:r>
            <a:r>
              <a:rPr lang="en-US" altLang="zh-TW" dirty="0" smtClean="0"/>
              <a:t>&gt; 60 y/o</a:t>
            </a:r>
          </a:p>
          <a:p>
            <a:pPr lvl="1"/>
            <a:r>
              <a:rPr lang="en-US" altLang="zh-TW" dirty="0"/>
              <a:t>major coexisting </a:t>
            </a:r>
            <a:r>
              <a:rPr lang="en-US" altLang="zh-TW" dirty="0" smtClean="0"/>
              <a:t>conditions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Glasgow–Blatchford score </a:t>
            </a:r>
            <a:r>
              <a:rPr lang="en-US" altLang="zh-TW" dirty="0" smtClean="0"/>
              <a:t>are </a:t>
            </a:r>
            <a:r>
              <a:rPr lang="en-US" altLang="zh-TW" dirty="0"/>
              <a:t>available and </a:t>
            </a:r>
            <a:r>
              <a:rPr lang="en-US" altLang="zh-TW" dirty="0" smtClean="0"/>
              <a:t>useful in </a:t>
            </a:r>
            <a:r>
              <a:rPr lang="en-US" altLang="zh-TW" dirty="0"/>
              <a:t>identifying patients at very low risk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6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1908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91672" y="1556792"/>
            <a:ext cx="2945308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Score 0-1 or 0-2 (age &lt; 70):  </a:t>
            </a:r>
            <a:r>
              <a:rPr lang="en-US" altLang="zh-TW" sz="2800" dirty="0" smtClean="0"/>
              <a:t>when hospitalized,       </a:t>
            </a:r>
            <a:r>
              <a:rPr lang="en-US" altLang="zh-TW" sz="2800" dirty="0" smtClean="0">
                <a:solidFill>
                  <a:srgbClr val="FF0000"/>
                </a:solidFill>
              </a:rPr>
              <a:t>&lt; 1% require intervention,     &lt; 0.5% die</a:t>
            </a:r>
            <a:endParaRPr 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7</a:t>
            </a:fld>
            <a:endParaRPr lang="fr-FR" altLang="zh-TW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136"/>
            <a:ext cx="5868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9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/>
              <a:t>Initial therapy before endoscopy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FF0000"/>
                </a:solidFill>
              </a:rPr>
              <a:t>Transfusion is recommended if Hb &lt; 7g/dL </a:t>
            </a:r>
            <a:r>
              <a:rPr lang="fr-FR" sz="2800" dirty="0" smtClean="0"/>
              <a:t>(lower mortality, rebleeding and adverse events rate compared to Hb &lt; 9</a:t>
            </a:r>
            <a:r>
              <a:rPr lang="fr-FR" altLang="zh-TW" sz="2800" dirty="0"/>
              <a:t>g/dL </a:t>
            </a:r>
            <a:r>
              <a:rPr lang="fr-FR" sz="2800" dirty="0" smtClean="0"/>
              <a:t>)</a:t>
            </a:r>
          </a:p>
          <a:p>
            <a:r>
              <a:rPr lang="en-US" altLang="zh-TW" dirty="0" smtClean="0"/>
              <a:t>Hemodynamically </a:t>
            </a:r>
            <a:r>
              <a:rPr lang="en-US" altLang="zh-TW" dirty="0"/>
              <a:t>stable </a:t>
            </a:r>
            <a:r>
              <a:rPr lang="en-US" altLang="zh-TW" dirty="0" smtClean="0"/>
              <a:t>and preexisting cardiovascular disease: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altLang="zh-TW" dirty="0" smtClean="0">
                <a:solidFill>
                  <a:srgbClr val="FF0000"/>
                </a:solidFill>
              </a:rPr>
              <a:t>Transfusion if </a:t>
            </a:r>
            <a:r>
              <a:rPr lang="fr-FR" altLang="zh-TW" dirty="0">
                <a:solidFill>
                  <a:srgbClr val="FF0000"/>
                </a:solidFill>
              </a:rPr>
              <a:t>Hb &lt; </a:t>
            </a:r>
            <a:r>
              <a:rPr lang="fr-FR" altLang="zh-TW" dirty="0" smtClean="0">
                <a:solidFill>
                  <a:srgbClr val="FF0000"/>
                </a:solidFill>
              </a:rPr>
              <a:t>8g/dL </a:t>
            </a:r>
          </a:p>
          <a:p>
            <a:r>
              <a:rPr lang="en-US" altLang="zh-TW" dirty="0" smtClean="0"/>
              <a:t>Hypotension and hemodynamically unstable</a:t>
            </a:r>
          </a:p>
          <a:p>
            <a:pPr lvl="1"/>
            <a:r>
              <a:rPr lang="fr-FR" altLang="zh-TW" dirty="0" smtClean="0">
                <a:solidFill>
                  <a:srgbClr val="FF0000"/>
                </a:solidFill>
              </a:rPr>
              <a:t>Transfusion when </a:t>
            </a:r>
            <a:r>
              <a:rPr lang="fr-FR" altLang="zh-TW" dirty="0">
                <a:solidFill>
                  <a:srgbClr val="FF0000"/>
                </a:solidFill>
              </a:rPr>
              <a:t>Hb </a:t>
            </a:r>
            <a:r>
              <a:rPr lang="fr-FR" altLang="zh-TW" dirty="0" smtClean="0">
                <a:solidFill>
                  <a:srgbClr val="FF0000"/>
                </a:solidFill>
              </a:rPr>
              <a:t>&gt; 7g/dL </a:t>
            </a: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8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4036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011237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/>
              <a:t>Initial therapy before endoscopy</a:t>
            </a:r>
            <a:endParaRPr lang="fr-FR" altLang="zh-TW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 rtlCol="0"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PPI use </a:t>
            </a:r>
            <a:r>
              <a:rPr lang="en-US" altLang="zh-TW" dirty="0">
                <a:solidFill>
                  <a:srgbClr val="FF0000"/>
                </a:solidFill>
              </a:rPr>
              <a:t>soon after </a:t>
            </a:r>
            <a:r>
              <a:rPr lang="en-US" altLang="zh-TW" dirty="0" smtClean="0">
                <a:solidFill>
                  <a:srgbClr val="FF0000"/>
                </a:solidFill>
              </a:rPr>
              <a:t>UGI bleeding present </a:t>
            </a:r>
            <a:r>
              <a:rPr lang="en-US" altLang="zh-TW" dirty="0">
                <a:solidFill>
                  <a:srgbClr val="FF0000"/>
                </a:solidFill>
              </a:rPr>
              <a:t>did not </a:t>
            </a:r>
            <a:r>
              <a:rPr lang="en-US" altLang="zh-TW" dirty="0" smtClean="0">
                <a:solidFill>
                  <a:srgbClr val="FF0000"/>
                </a:solidFill>
              </a:rPr>
              <a:t>significantly reduce </a:t>
            </a:r>
            <a:r>
              <a:rPr lang="en-US" altLang="zh-TW" dirty="0">
                <a:solidFill>
                  <a:srgbClr val="FF0000"/>
                </a:solidFill>
              </a:rPr>
              <a:t>the risks of further bleeding, surgery</a:t>
            </a:r>
            <a:r>
              <a:rPr lang="en-US" altLang="zh-TW" dirty="0" smtClean="0">
                <a:solidFill>
                  <a:srgbClr val="FF0000"/>
                </a:solidFill>
              </a:rPr>
              <a:t>, or death </a:t>
            </a:r>
            <a:r>
              <a:rPr lang="en-US" altLang="zh-TW" dirty="0" smtClean="0"/>
              <a:t>(6 RCT trials, meta)</a:t>
            </a:r>
          </a:p>
          <a:p>
            <a:r>
              <a:rPr lang="fr-FR" dirty="0" smtClean="0"/>
              <a:t>It </a:t>
            </a:r>
            <a:r>
              <a:rPr lang="en-US" altLang="zh-TW" dirty="0"/>
              <a:t>decrease in the frequency of </a:t>
            </a:r>
            <a:r>
              <a:rPr lang="en-US" altLang="zh-TW" dirty="0" smtClean="0"/>
              <a:t>high-risk endoscopic </a:t>
            </a:r>
            <a:r>
              <a:rPr lang="en-US" altLang="zh-TW" dirty="0"/>
              <a:t>findings (active bleeding, a </a:t>
            </a:r>
            <a:r>
              <a:rPr lang="en-US" altLang="zh-TW" dirty="0" smtClean="0"/>
              <a:t>nonbleeding visible </a:t>
            </a:r>
            <a:r>
              <a:rPr lang="en-US" altLang="zh-TW" dirty="0"/>
              <a:t>vessel, or an adherent clot) and </a:t>
            </a:r>
            <a:r>
              <a:rPr lang="en-US" altLang="zh-TW" dirty="0" smtClean="0"/>
              <a:t>the need </a:t>
            </a:r>
            <a:r>
              <a:rPr lang="en-US" altLang="zh-TW" dirty="0"/>
              <a:t>for endoscopic </a:t>
            </a:r>
            <a:r>
              <a:rPr lang="en-US" altLang="zh-TW" dirty="0" smtClean="0"/>
              <a:t>therapy</a:t>
            </a:r>
          </a:p>
          <a:p>
            <a:r>
              <a:rPr lang="en-US" altLang="zh-TW" dirty="0"/>
              <a:t>G</a:t>
            </a:r>
            <a:r>
              <a:rPr lang="en-US" altLang="zh-TW" dirty="0" smtClean="0"/>
              <a:t>uidelines </a:t>
            </a:r>
            <a:r>
              <a:rPr lang="en-US" altLang="zh-TW" dirty="0"/>
              <a:t>vary substantively</a:t>
            </a: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3C-CAE5-4FE9-97EC-973C774B7F25}" type="slidenum">
              <a:rPr lang="fr-FR" altLang="zh-TW" smtClean="0"/>
              <a:pPr/>
              <a:t>9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179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121</Template>
  <TotalTime>2402</TotalTime>
  <Words>1331</Words>
  <Application>Microsoft Office PowerPoint</Application>
  <PresentationFormat>如螢幕大小 (4:3)</PresentationFormat>
  <Paragraphs>170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121</vt:lpstr>
      <vt:lpstr>PowerPoint 簡報</vt:lpstr>
      <vt:lpstr>Scenario</vt:lpstr>
      <vt:lpstr>The clinical problem</vt:lpstr>
      <vt:lpstr>The clinical problem</vt:lpstr>
      <vt:lpstr>Strategies and evidence</vt:lpstr>
      <vt:lpstr>Initial assessment</vt:lpstr>
      <vt:lpstr>PowerPoint 簡報</vt:lpstr>
      <vt:lpstr>Initial therapy before endoscopy</vt:lpstr>
      <vt:lpstr>Initial therapy before endoscopy</vt:lpstr>
      <vt:lpstr>Initial therapy before endoscopy</vt:lpstr>
      <vt:lpstr>Initial therapy before endoscopy</vt:lpstr>
      <vt:lpstr>Endoscopy</vt:lpstr>
      <vt:lpstr>Endoscopy</vt:lpstr>
      <vt:lpstr>PowerPoint 簡報</vt:lpstr>
      <vt:lpstr>PowerPoint 簡報</vt:lpstr>
      <vt:lpstr>Endoscopy</vt:lpstr>
      <vt:lpstr>Endoscopy</vt:lpstr>
      <vt:lpstr>Endoscopy</vt:lpstr>
      <vt:lpstr>Care after endoscopy</vt:lpstr>
      <vt:lpstr>Care after endoscopy</vt:lpstr>
      <vt:lpstr>Care after endoscopy</vt:lpstr>
      <vt:lpstr>Prevention of recurrent bleeding</vt:lpstr>
      <vt:lpstr>H. Pylori infection</vt:lpstr>
      <vt:lpstr>Low dose aspirin</vt:lpstr>
      <vt:lpstr>Combined H.P infection and NSAID use</vt:lpstr>
      <vt:lpstr>Area of uncertainty</vt:lpstr>
      <vt:lpstr>Conclusions and recommedations</vt:lpstr>
      <vt:lpstr>Answers for the scenario</vt:lpstr>
      <vt:lpstr>Answers for the scenario</vt:lpstr>
      <vt:lpstr>PowerPoint 簡報</vt:lpstr>
      <vt:lpstr>Prevention of recurrent bleeding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user</cp:lastModifiedBy>
  <cp:revision>343</cp:revision>
  <dcterms:created xsi:type="dcterms:W3CDTF">2015-03-12T11:37:40Z</dcterms:created>
  <dcterms:modified xsi:type="dcterms:W3CDTF">2016-07-10T04:07:04Z</dcterms:modified>
</cp:coreProperties>
</file>